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33"/>
  </p:notesMasterIdLst>
  <p:sldIdLst>
    <p:sldId id="256" r:id="rId2"/>
    <p:sldId id="290" r:id="rId3"/>
    <p:sldId id="289" r:id="rId4"/>
    <p:sldId id="258" r:id="rId5"/>
    <p:sldId id="259" r:id="rId6"/>
    <p:sldId id="260" r:id="rId7"/>
    <p:sldId id="261" r:id="rId8"/>
    <p:sldId id="262" r:id="rId9"/>
    <p:sldId id="263" r:id="rId10"/>
    <p:sldId id="282" r:id="rId11"/>
    <p:sldId id="283" r:id="rId12"/>
    <p:sldId id="264" r:id="rId13"/>
    <p:sldId id="278" r:id="rId14"/>
    <p:sldId id="274" r:id="rId15"/>
    <p:sldId id="279" r:id="rId16"/>
    <p:sldId id="280" r:id="rId17"/>
    <p:sldId id="281" r:id="rId18"/>
    <p:sldId id="284" r:id="rId19"/>
    <p:sldId id="265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7" r:id="rId28"/>
    <p:sldId id="285" r:id="rId29"/>
    <p:sldId id="286" r:id="rId30"/>
    <p:sldId id="287" r:id="rId31"/>
    <p:sldId id="28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orient="horz" pos="449">
          <p15:clr>
            <a:srgbClr val="A4A3A4"/>
          </p15:clr>
        </p15:guide>
        <p15:guide id="3" pos="383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ars" initials="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0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617293-1525-4C59-97C6-A4AEED56B0F3}" v="1377" dt="2020-05-02T03:23:21.441"/>
    <p1510:client id="{85F34B0F-068A-9A87-7BC4-70F94870F7CD}" v="363" dt="2020-05-01T05:45:36.871"/>
    <p1510:client id="{FA3C7D55-C709-F396-BF12-80DF5231BBC9}" v="79" dt="2020-05-01T04:06:18.3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535"/>
    <p:restoredTop sz="94660"/>
  </p:normalViewPr>
  <p:slideViewPr>
    <p:cSldViewPr snapToGrid="0">
      <p:cViewPr varScale="1">
        <p:scale>
          <a:sx n="85" d="100"/>
          <a:sy n="85" d="100"/>
        </p:scale>
        <p:origin x="66" y="642"/>
      </p:cViewPr>
      <p:guideLst>
        <p:guide orient="horz" pos="2159"/>
        <p:guide orient="horz" pos="449"/>
        <p:guide pos="38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5-01T04:16:41.5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-190840832-49283072 28671 0 0,'0'0'-28671'0'0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F150B545-28AE-4A92-9C85-591F96B369FF}" type="datetime1">
              <a:rPr lang="en-US"/>
              <a:pPr lvl="0">
                <a:defRPr lang="en-US" altLang="ko-KR"/>
              </a:pPr>
              <a:t>6/11/2020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 lang="en-US" altLang="ko-KR"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en-US" altLang="ko-KR"/>
            </a:pPr>
            <a:r>
              <a:rPr lang="en-US"/>
              <a:t>마스터 텍스트 스타일을 편집합니다</a:t>
            </a:r>
          </a:p>
          <a:p>
            <a:pPr lvl="1">
              <a:defRPr lang="en-US" altLang="ko-KR"/>
            </a:pPr>
            <a:r>
              <a:rPr lang="en-US"/>
              <a:t>둘째 수준</a:t>
            </a:r>
          </a:p>
          <a:p>
            <a:pPr lvl="2">
              <a:defRPr lang="en-US" altLang="ko-KR"/>
            </a:pPr>
            <a:r>
              <a:rPr lang="en-US"/>
              <a:t>셋째 수준</a:t>
            </a:r>
          </a:p>
          <a:p>
            <a:pPr lvl="3">
              <a:defRPr lang="en-US" altLang="ko-KR"/>
            </a:pPr>
            <a:r>
              <a:rPr lang="en-US"/>
              <a:t>넷째 수준</a:t>
            </a:r>
          </a:p>
          <a:p>
            <a:pPr lvl="4">
              <a:defRPr lang="en-US" altLang="ko-KR"/>
            </a:pPr>
            <a:r>
              <a:rPr lang="en-US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0373AF4F-7075-4C2C-B3E6-32BC5923238B}" type="slidenum">
              <a:rPr lang="en-US"/>
              <a:pPr lvl="0">
                <a:defRPr lang="en-US" altLang="ko-KR"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859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199238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67730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929643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645712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208824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740352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197561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700180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722284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991383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본문" type="vertTx">
  <p:cSld name="제목 및 세로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및 설명" type="objTx">
  <p:cSld name="내용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2.png"/><Relationship Id="rId4" Type="http://schemas.openxmlformats.org/officeDocument/2006/relationships/hyperlink" Target="https://www.youtube.com/watch?v=4ais0Ez4pcc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cL53K3E-z8&amp;list=PLdHlppk3sRG8whWtBvlIrIJ08dhUDHsOo&amp;index=7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cL53K3E-z8?feature=oembed" TargetMode="Externa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8PUfpZUIs5M?feature=oembed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36.jpeg"/><Relationship Id="rId4" Type="http://schemas.openxmlformats.org/officeDocument/2006/relationships/hyperlink" Target="https://www.youtube.com/watch?v=8PUfpZUIs5M&amp;list=PLhzBuObIigYN_755Jg4hxFEiLdRLrKE62&amp;index=1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2.docx"/><Relationship Id="rId3" Type="http://schemas.openxmlformats.org/officeDocument/2006/relationships/image" Target="../media/image27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7.emf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Relationship Id="rId9" Type="http://schemas.openxmlformats.org/officeDocument/2006/relationships/image" Target="../media/image3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quizlet.com/_8d3jco?x=1qqt&amp;i=2tig8t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-xmxf1Fvv0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sxsrf=ALeKk01UroeIs1VhvDO9GOyUvca0WIctqw:1588390633954&amp;source=univ&amp;tbm=isch&amp;q=furniture+in+the+room+clip+art&amp;sa=X&amp;ved=2ahUKEwiW7ICcoJTpAhVGJt8KHeZPBLIQ7Al6BAgKECg&amp;biw=1536&amp;bih=754&amp;dpr=1.25#imgrc=BxdXma-RkSNvPM" TargetMode="External"/><Relationship Id="rId5" Type="http://schemas.openxmlformats.org/officeDocument/2006/relationships/hyperlink" Target="https://www.youtube.com/watch?v=8PUfpZUIs5M&amp;list=PLhzBuObIigYN_755Jg4hxFEiLdRLrKE62&amp;index=1" TargetMode="External"/><Relationship Id="rId4" Type="http://schemas.openxmlformats.org/officeDocument/2006/relationships/hyperlink" Target="https://www.youtube.com/watch?v=TcL53K3E-z8&amp;list=PLdHlppk3sRG8whWtBvlIrIJ08dhUDHsOo&amp;index=7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1.jpg"/><Relationship Id="rId5" Type="http://schemas.openxmlformats.org/officeDocument/2006/relationships/image" Target="../media/image40.emf"/><Relationship Id="rId4" Type="http://schemas.openxmlformats.org/officeDocument/2006/relationships/package" Target="../embeddings/Microsoft_Word_Document3.docx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3.jpg"/><Relationship Id="rId5" Type="http://schemas.openxmlformats.org/officeDocument/2006/relationships/image" Target="../media/image42.emf"/><Relationship Id="rId4" Type="http://schemas.openxmlformats.org/officeDocument/2006/relationships/package" Target="../embeddings/Microsoft_Word_Document4.docx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-xmxf1Fvv0?feature=oembed" TargetMode="External"/><Relationship Id="rId6" Type="http://schemas.openxmlformats.org/officeDocument/2006/relationships/image" Target="../media/image7.png"/><Relationship Id="rId5" Type="http://schemas.openxmlformats.org/officeDocument/2006/relationships/customXml" Target="../ink/ink1.xml"/><Relationship Id="rId4" Type="http://schemas.openxmlformats.org/officeDocument/2006/relationships/hyperlink" Target="https://www.youtube.com/watch?v=O-xmxf1Fvv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589032" y="2296632"/>
            <a:ext cx="11001172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en-US" altLang="ko-KR" sz="49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2</a:t>
            </a:r>
            <a:r>
              <a:rPr lang="ko-KR" altLang="en-US" sz="49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차시</a:t>
            </a:r>
            <a:endParaRPr lang="ko-KR" altLang="en-US" sz="4900" b="1" dirty="0">
              <a:solidFill>
                <a:schemeClr val="accent1">
                  <a:lumMod val="5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Malgun Gothic"/>
                <a:ea typeface="Malgun Gothic"/>
                <a:cs typeface="Malgun Gothic"/>
              </a:rPr>
              <a:t> </a:t>
            </a:r>
            <a:r>
              <a:rPr lang="en-US" altLang="ko-KR" b="1" dirty="0">
                <a:latin typeface="Malgun Gothic"/>
                <a:ea typeface="Malgun Gothic"/>
                <a:cs typeface="Malgun Gothic"/>
              </a:rPr>
              <a:t/>
            </a:r>
            <a:br>
              <a:rPr lang="en-US" altLang="ko-KR" b="1" dirty="0">
                <a:latin typeface="Malgun Gothic"/>
                <a:ea typeface="Malgun Gothic"/>
                <a:cs typeface="Malgun Gothic"/>
              </a:rPr>
            </a:b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아이가 고기 구이를 찾으러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가요</a:t>
            </a:r>
            <a:endParaRPr lang="ko-KR" b="1" dirty="0">
              <a:solidFill>
                <a:schemeClr val="accent1">
                  <a:lumMod val="5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6" name="Picture 85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0" y="0"/>
            <a:ext cx="2575560" cy="2194560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224616" y="579457"/>
            <a:ext cx="2350944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3100" b="1" dirty="0">
                <a:solidFill>
                  <a:srgbClr val="800080"/>
                </a:solidFill>
                <a:latin typeface="Haan Baekje M"/>
                <a:ea typeface="Haan Baekje M"/>
              </a:rPr>
              <a:t>유아.유치 </a:t>
            </a:r>
            <a:r>
              <a:rPr lang="en-US" altLang="ko-KR" sz="3100" b="1" dirty="0">
                <a:solidFill>
                  <a:srgbClr val="800080"/>
                </a:solidFill>
                <a:latin typeface="Haan Baekje M"/>
                <a:ea typeface="Haan Baekje M"/>
              </a:rPr>
              <a:t>B</a:t>
            </a:r>
          </a:p>
        </p:txBody>
      </p:sp>
      <p:pic>
        <p:nvPicPr>
          <p:cNvPr id="88" name="Picture 87"/>
          <p:cNvPicPr/>
          <p:nvPr/>
        </p:nvPicPr>
        <p:blipFill rotWithShape="1">
          <a:blip r:embed="rId4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="" xmlns:a16="http://schemas.microsoft.com/office/drawing/2014/main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en-US" altLang="ko-KR" dirty="0" smtClean="0"/>
              <a:t>&lt;</a:t>
            </a:r>
            <a:r>
              <a:rPr lang="ko-KR" altLang="en-US" dirty="0" smtClean="0">
                <a:solidFill>
                  <a:srgbClr val="FF0000"/>
                </a:solidFill>
              </a:rPr>
              <a:t>단어 찾기</a:t>
            </a:r>
            <a:r>
              <a:rPr lang="en-US" altLang="ko-KR" dirty="0" smtClean="0"/>
              <a:t>&gt;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이야기 속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단어를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찾아 봐요</a:t>
            </a:r>
            <a:r>
              <a:rPr lang="en-US" altLang="ko-KR" b="1" dirty="0" smtClean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46106354-56DE-4619-ADB0-D24FC778B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776" y="1702966"/>
            <a:ext cx="6672874" cy="4367064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79E9CC2-6A6F-4FD1-8C54-39FBED050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5" y="2796466"/>
            <a:ext cx="5410850" cy="327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15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en-US" altLang="ko-KR" dirty="0" smtClean="0"/>
              <a:t>&lt;</a:t>
            </a:r>
            <a:r>
              <a:rPr lang="ko-KR" altLang="en-US" dirty="0" smtClean="0">
                <a:solidFill>
                  <a:srgbClr val="FF0000"/>
                </a:solidFill>
              </a:rPr>
              <a:t>단어 찾기</a:t>
            </a:r>
            <a:r>
              <a:rPr lang="en-US" altLang="ko-KR" dirty="0" smtClean="0"/>
              <a:t>&gt;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이야기 속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단어를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찾아 봐요</a:t>
            </a:r>
            <a:r>
              <a:rPr lang="en-US" altLang="ko-KR" b="1" dirty="0" smtClean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B3D79AA9-864A-483B-B712-E7F654950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07" y="2882857"/>
            <a:ext cx="5051394" cy="3253655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BF9B90A1-6F17-488C-A4F4-4532ADECB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301" y="1535433"/>
            <a:ext cx="6187420" cy="460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1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>
              <a:defRPr lang="en-US" altLang="ko-KR"/>
            </a:pPr>
            <a:r>
              <a:rPr lang="ko-KR" altLang="en-US" dirty="0"/>
              <a:t>             </a:t>
            </a:r>
            <a:r>
              <a:rPr lang="ko-KR" altLang="en-US" dirty="0" smtClean="0"/>
              <a:t>소리 내서 읽어 보세요</a:t>
            </a:r>
            <a:r>
              <a:rPr lang="ko-KR" altLang="en-US" dirty="0"/>
              <a:t>.</a:t>
            </a:r>
            <a:r>
              <a:rPr lang="ko-KR" altLang="en-US" b="1" dirty="0">
                <a:solidFill>
                  <a:schemeClr val="bg2">
                    <a:lumMod val="70000"/>
                  </a:schemeClr>
                </a:solidFill>
                <a:latin typeface="Malgun Gothic"/>
                <a:ea typeface="Malgun Gothic"/>
                <a:cs typeface="Malgun Gothic"/>
              </a:rPr>
              <a:t> 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6" name="TextBox 5"/>
          <p:cNvSpPr txBox="1"/>
          <p:nvPr/>
        </p:nvSpPr>
        <p:spPr>
          <a:xfrm>
            <a:off x="1732279" y="2189735"/>
            <a:ext cx="3659605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rgbClr val="C00000"/>
                </a:solidFill>
                <a:latin typeface="Arial Black"/>
              </a:rPr>
              <a:t>고기구이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3460" y="2169360"/>
            <a:ext cx="3651320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kumimoji="0" lang="ko-KR" altLang="en-US" sz="6600" b="1" i="0" u="none" strike="noStrike" kern="1200" cap="none" normalizeH="0" dirty="0">
                <a:solidFill>
                  <a:schemeClr val="accent2">
                    <a:lumMod val="75000"/>
                  </a:schemeClr>
                </a:solidFill>
                <a:latin typeface="Arial Black"/>
              </a:rPr>
              <a:t>가구</a:t>
            </a:r>
            <a:endParaRPr kumimoji="0" lang="ko-KR" altLang="en-US" sz="10000" b="1" i="0" u="none" strike="noStrike" kern="1200" cap="none" normalizeH="0" dirty="0">
              <a:solidFill>
                <a:schemeClr val="accent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32280" y="4636601"/>
            <a:ext cx="365960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>
                <a:solidFill>
                  <a:schemeClr val="accent4">
                    <a:lumMod val="75000"/>
                  </a:schemeClr>
                </a:solidFill>
                <a:latin typeface="Arial Black"/>
              </a:rPr>
              <a:t>기구</a:t>
            </a:r>
            <a:endParaRPr lang="ko-KR" altLang="en-US" sz="6600" b="1" dirty="0">
              <a:solidFill>
                <a:schemeClr val="accent4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70314" y="4517959"/>
            <a:ext cx="365960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>
                <a:solidFill>
                  <a:schemeClr val="accent1">
                    <a:lumMod val="75000"/>
                  </a:schemeClr>
                </a:solidFill>
                <a:latin typeface="Arial Black"/>
              </a:rPr>
              <a:t>여기</a:t>
            </a:r>
            <a:endParaRPr lang="ko-KR" altLang="en-US" sz="6600" b="1" dirty="0">
              <a:solidFill>
                <a:schemeClr val="accent1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1A94D78-491E-4FDC-A746-FA28BCB3AF7B}"/>
              </a:ext>
            </a:extLst>
          </p:cNvPr>
          <p:cNvSpPr txBox="1"/>
          <p:nvPr/>
        </p:nvSpPr>
        <p:spPr>
          <a:xfrm>
            <a:off x="8424908" y="4331441"/>
            <a:ext cx="19430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>
                <a:solidFill>
                  <a:schemeClr val="accent6">
                    <a:lumMod val="75000"/>
                  </a:schemeClr>
                </a:solidFill>
              </a:rPr>
              <a:t>거기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1"/>
      <p:bldP spid="8" grpId="2"/>
      <p:bldP spid="9" grpId="3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=""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406986" y="843653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406986" y="953773"/>
            <a:ext cx="2743200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ㄱ</a:t>
            </a:r>
            <a:r>
              <a:rPr lang="ko-KR" altLang="en-US" dirty="0">
                <a:ea typeface="맑은 고딕"/>
                <a:cs typeface="Arial"/>
              </a:rPr>
              <a:t> 자음이 나와요.</a:t>
            </a:r>
          </a:p>
          <a:p>
            <a:r>
              <a:rPr lang="ko-KR" altLang="en-US" dirty="0" smtClean="0">
                <a:ea typeface="맑은 고딕"/>
                <a:cs typeface="Arial"/>
              </a:rPr>
              <a:t>다 함께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기역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</a:t>
            </a:r>
            <a:r>
              <a:rPr lang="ko-KR" altLang="en-US" dirty="0" smtClean="0">
                <a:ea typeface="맑은 고딕"/>
                <a:cs typeface="Arial"/>
              </a:rPr>
              <a:t>?</a:t>
            </a:r>
            <a:endParaRPr lang="en-US" altLang="ko-KR" dirty="0" smtClean="0">
              <a:ea typeface="맑은 고딕"/>
              <a:cs typeface="Arial"/>
            </a:endParaRPr>
          </a:p>
          <a:p>
            <a:r>
              <a:rPr lang="en-US" dirty="0"/>
              <a:t>(</a:t>
            </a:r>
            <a:r>
              <a:rPr lang="ko-KR" altLang="en-US" dirty="0"/>
              <a:t>클릭</a:t>
            </a:r>
            <a:r>
              <a:rPr lang="en-US" altLang="ko-KR" dirty="0"/>
              <a:t>-</a:t>
            </a:r>
            <a:r>
              <a:rPr lang="ko-KR" altLang="en-US" dirty="0"/>
              <a:t>동영상 재생</a:t>
            </a:r>
            <a:r>
              <a:rPr lang="en-US" altLang="ko-KR" dirty="0"/>
              <a:t>)</a:t>
            </a:r>
            <a:endParaRPr lang="en-US" dirty="0"/>
          </a:p>
          <a:p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2" name="Moviecreator_5-1-2020_123654_AM">
            <a:hlinkClick r:id="" action="ppaction://media"/>
            <a:extLst>
              <a:ext uri="{FF2B5EF4-FFF2-40B4-BE49-F238E27FC236}">
                <a16:creationId xmlns="" xmlns:a16="http://schemas.microsoft.com/office/drawing/2014/main" id="{EA3FEE36-8ADF-44B7-9F2C-87033EC139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91025" y="712888"/>
            <a:ext cx="7270495" cy="4765983"/>
          </a:xfrm>
          <a:prstGeom prst="rect">
            <a:avLst/>
          </a:prstGeom>
        </p:spPr>
      </p:pic>
      <p:sp>
        <p:nvSpPr>
          <p:cNvPr id="9" name="Arrow: Pentagon 8">
            <a:extLst>
              <a:ext uri="{FF2B5EF4-FFF2-40B4-BE49-F238E27FC236}">
                <a16:creationId xmlns="" xmlns:a16="http://schemas.microsoft.com/office/drawing/2014/main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7D1F484-35C7-4D41-9F03-4B5670F299A1}"/>
              </a:ext>
            </a:extLst>
          </p:cNvPr>
          <p:cNvSpPr txBox="1"/>
          <p:nvPr/>
        </p:nvSpPr>
        <p:spPr>
          <a:xfrm>
            <a:off x="543935" y="4489799"/>
            <a:ext cx="207067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FF0000"/>
                </a:solidFill>
                <a:ea typeface="맑은 고딕"/>
                <a:cs typeface="Arial"/>
              </a:rPr>
              <a:t>ㄱ</a:t>
            </a:r>
            <a:r>
              <a:rPr lang="ko-KR" altLang="en-US" dirty="0" smtClean="0"/>
              <a:t>으로 </a:t>
            </a:r>
            <a:r>
              <a:rPr lang="ko-KR" altLang="en-US" dirty="0"/>
              <a:t>만들 수 있는 단어들을</a:t>
            </a:r>
            <a:endParaRPr lang="en-US" altLang="ko-KR" dirty="0"/>
          </a:p>
          <a:p>
            <a:r>
              <a:rPr lang="ko-KR" altLang="en-US" dirty="0"/>
              <a:t>함께 따라 </a:t>
            </a:r>
            <a:r>
              <a:rPr lang="ko-KR" altLang="en-US" dirty="0" smtClean="0"/>
              <a:t>읽어 봐요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596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="" xmlns:a16="http://schemas.microsoft.com/office/drawing/2014/main" id="{0C9366EC-CE65-4F6C-A012-DFDC817CF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807" y="160726"/>
            <a:ext cx="4810125" cy="6022198"/>
          </a:xfrm>
          <a:prstGeom prst="rect">
            <a:avLst/>
          </a:prstGeom>
        </p:spPr>
      </p:pic>
      <p:sp>
        <p:nvSpPr>
          <p:cNvPr id="11" name="Arrow: Pentagon 10">
            <a:extLst>
              <a:ext uri="{FF2B5EF4-FFF2-40B4-BE49-F238E27FC236}">
                <a16:creationId xmlns=""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200" b="1" dirty="0" smtClean="0">
                <a:solidFill>
                  <a:srgbClr val="FF0000"/>
                </a:solidFill>
                <a:ea typeface="맑은 고딕"/>
                <a:cs typeface="Arial"/>
              </a:rPr>
              <a:t>ㄱ</a:t>
            </a:r>
            <a:r>
              <a:rPr lang="ko-KR" altLang="en-US" dirty="0" smtClean="0"/>
              <a:t>은 </a:t>
            </a:r>
            <a:r>
              <a:rPr lang="ko-KR" altLang="en-US" dirty="0"/>
              <a:t>한번에 쓸 수 있네요</a:t>
            </a:r>
            <a:r>
              <a:rPr lang="en-US" altLang="ko-KR" dirty="0"/>
              <a:t>? </a:t>
            </a:r>
            <a:r>
              <a:rPr lang="ko-KR" altLang="en-US" dirty="0"/>
              <a:t>알록달록 색연필로 따라 </a:t>
            </a:r>
            <a:r>
              <a:rPr lang="ko-KR" altLang="en-US" dirty="0" smtClean="0"/>
              <a:t>써 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=""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smtClean="0">
                <a:solidFill>
                  <a:srgbClr val="FF0000"/>
                </a:solidFill>
                <a:ea typeface="맑은 고딕"/>
                <a:cs typeface="Arial"/>
              </a:rPr>
              <a:t>ㄱ</a:t>
            </a:r>
            <a:r>
              <a:rPr lang="ko-KR" altLang="en-US" dirty="0" smtClean="0">
                <a:ea typeface="맑은 고딕"/>
                <a:cs typeface="Arial"/>
              </a:rPr>
              <a:t>과 </a:t>
            </a:r>
            <a:r>
              <a:rPr lang="ko-KR" altLang="en-US" sz="3600" dirty="0" smtClean="0">
                <a:solidFill>
                  <a:srgbClr val="0070C0"/>
                </a:solidFill>
                <a:ea typeface="맑은 고딕"/>
                <a:cs typeface="Arial"/>
              </a:rPr>
              <a:t>ㅏ</a:t>
            </a:r>
            <a:r>
              <a:rPr lang="ko-KR" altLang="en-US" dirty="0" smtClean="0">
                <a:ea typeface="맑은 고딕"/>
                <a:cs typeface="Arial"/>
              </a:rPr>
              <a:t>가 </a:t>
            </a:r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6">
                    <a:lumMod val="75000"/>
                  </a:schemeClr>
                </a:solidFill>
                <a:ea typeface="맑은 고딕"/>
                <a:cs typeface="Arial"/>
              </a:rPr>
              <a:t>가 방</a:t>
            </a:r>
            <a:endParaRPr lang="en-US" altLang="ko-KR" sz="4800" b="1" dirty="0">
              <a:solidFill>
                <a:schemeClr val="accent6">
                  <a:lumMod val="75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="" xmlns:a16="http://schemas.microsoft.com/office/drawing/2014/main" id="{156E1729-D903-4A3C-98F4-26E0039650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274" y="0"/>
            <a:ext cx="4396740" cy="607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=""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맑은 고딕"/>
                <a:cs typeface="Arial"/>
              </a:rPr>
              <a:t>ㄱ</a:t>
            </a:r>
            <a:r>
              <a:rPr lang="ko-KR" altLang="en-US" dirty="0" smtClean="0">
                <a:ea typeface="맑은 고딕"/>
                <a:cs typeface="Arial"/>
              </a:rPr>
              <a:t>과 </a:t>
            </a:r>
            <a:r>
              <a:rPr lang="ko-KR" altLang="en-US" sz="3200" b="1" dirty="0" smtClean="0">
                <a:solidFill>
                  <a:schemeClr val="bg1">
                    <a:lumMod val="50000"/>
                  </a:schemeClr>
                </a:solidFill>
                <a:ea typeface="맑은 고딕"/>
                <a:cs typeface="Arial"/>
              </a:rPr>
              <a:t>ㅐ</a:t>
            </a:r>
            <a:r>
              <a:rPr lang="ko-KR" altLang="en-US" dirty="0" smtClean="0">
                <a:ea typeface="맑은 고딕"/>
                <a:cs typeface="Arial"/>
              </a:rPr>
              <a:t>가 </a:t>
            </a:r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a typeface="맑은 고딕"/>
                <a:cs typeface="Arial"/>
              </a:rPr>
              <a:t>개 미</a:t>
            </a:r>
            <a:endParaRPr lang="en-US" altLang="ko-KR" sz="4800" b="1" dirty="0">
              <a:solidFill>
                <a:schemeClr val="tx1">
                  <a:lumMod val="75000"/>
                  <a:lumOff val="25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close up of a piece of paper&#10;&#10;Description automatically generated">
            <a:extLst>
              <a:ext uri="{FF2B5EF4-FFF2-40B4-BE49-F238E27FC236}">
                <a16:creationId xmlns="" xmlns:a16="http://schemas.microsoft.com/office/drawing/2014/main" id="{C1D087CB-2C17-4A1F-9658-707A1B1335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970" y="134303"/>
            <a:ext cx="4358640" cy="604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758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=""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smtClean="0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ㄱ</a:t>
            </a:r>
            <a:r>
              <a:rPr lang="ko-KR" altLang="en-US" dirty="0" smtClean="0">
                <a:ea typeface="맑은 고딕"/>
                <a:cs typeface="Arial"/>
              </a:rPr>
              <a:t>과 </a:t>
            </a:r>
            <a:r>
              <a:rPr lang="ko-KR" altLang="en-US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ㅜ</a:t>
            </a:r>
            <a:r>
              <a:rPr lang="ko-KR" altLang="en-US" dirty="0" smtClean="0">
                <a:ea typeface="맑은 고딕"/>
                <a:cs typeface="Arial"/>
              </a:rPr>
              <a:t>가 </a:t>
            </a:r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구 두</a:t>
            </a:r>
            <a:endParaRPr lang="en-US" altLang="ko-KR" sz="4800" b="1" dirty="0">
              <a:solidFill>
                <a:schemeClr val="accent2">
                  <a:lumMod val="5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 smtClean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EE1E630-EEA7-4558-8FE6-859DAB448D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508" y="78105"/>
            <a:ext cx="4343400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46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C653920-A3E6-4596-B323-EA3F3C605BAC}"/>
              </a:ext>
            </a:extLst>
          </p:cNvPr>
          <p:cNvSpPr txBox="1"/>
          <p:nvPr/>
        </p:nvSpPr>
        <p:spPr>
          <a:xfrm>
            <a:off x="838200" y="1253814"/>
            <a:ext cx="33786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 </a:t>
            </a:r>
            <a:r>
              <a:rPr lang="ko-KR" altLang="en-US" sz="2800" b="1" dirty="0">
                <a:solidFill>
                  <a:schemeClr val="accent1">
                    <a:lumMod val="75000"/>
                  </a:schemeClr>
                </a:solidFill>
              </a:rPr>
              <a:t>우리 친구들 방에는 어떤 가구가 있나요</a:t>
            </a:r>
            <a:r>
              <a:rPr lang="en-US" altLang="ko-KR" sz="28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  <a:p>
            <a:endParaRPr lang="en-US" altLang="ko-KR" sz="2800" b="1" dirty="0">
              <a:solidFill>
                <a:schemeClr val="accent6">
                  <a:lumMod val="70000"/>
                </a:schemeClr>
              </a:solidFill>
            </a:endParaRPr>
          </a:p>
          <a:p>
            <a:r>
              <a:rPr lang="ko-KR" altLang="en-US" sz="2800" b="1" dirty="0">
                <a:solidFill>
                  <a:schemeClr val="accent1">
                    <a:lumMod val="75000"/>
                  </a:schemeClr>
                </a:solidFill>
              </a:rPr>
              <a:t>이 친구 방에 있는 가구들을 큰소리로 </a:t>
            </a:r>
            <a:r>
              <a:rPr lang="ko-KR" altLang="en-US" sz="2800" b="1" dirty="0" smtClean="0">
                <a:solidFill>
                  <a:schemeClr val="accent1">
                    <a:lumMod val="75000"/>
                  </a:schemeClr>
                </a:solidFill>
              </a:rPr>
              <a:t>말해 볼까요</a:t>
            </a:r>
            <a:r>
              <a:rPr lang="en-US" altLang="ko-KR" sz="28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8C5D7D4-E1E9-4F5B-B086-A8E1DEF2DB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94228" y="361128"/>
            <a:ext cx="1002631" cy="830225"/>
          </a:xfrm>
          <a:prstGeom prst="rect">
            <a:avLst/>
          </a:prstGeom>
        </p:spPr>
      </p:pic>
      <p:pic>
        <p:nvPicPr>
          <p:cNvPr id="6" name="Picture 5" descr="A picture containing indoor, shelf, table, room&#10;&#10;Description automatically generated">
            <a:extLst>
              <a:ext uri="{FF2B5EF4-FFF2-40B4-BE49-F238E27FC236}">
                <a16:creationId xmlns="" xmlns:a16="http://schemas.microsoft.com/office/drawing/2014/main" id="{C3B668F4-030F-466A-B863-5098D01A91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894" y="97654"/>
            <a:ext cx="6702640" cy="60793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ED71A61-EF0D-4A45-8D23-1B819F1D59F5}"/>
              </a:ext>
            </a:extLst>
          </p:cNvPr>
          <p:cNvSpPr txBox="1"/>
          <p:nvPr/>
        </p:nvSpPr>
        <p:spPr>
          <a:xfrm>
            <a:off x="4518734" y="4829452"/>
            <a:ext cx="1207363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책장</a:t>
            </a:r>
            <a:endParaRPr lang="en-US" sz="3200" dirty="0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9B68E8B-AD43-4D0B-A113-7DDA0011B96D}"/>
              </a:ext>
            </a:extLst>
          </p:cNvPr>
          <p:cNvSpPr txBox="1"/>
          <p:nvPr/>
        </p:nvSpPr>
        <p:spPr>
          <a:xfrm>
            <a:off x="6872796" y="1530248"/>
            <a:ext cx="1207363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책상</a:t>
            </a:r>
            <a:endParaRPr lang="en-US" sz="3200" dirty="0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446CC8FA-A2B3-4B66-A14C-B13D49BEDCEC}"/>
              </a:ext>
            </a:extLst>
          </p:cNvPr>
          <p:cNvSpPr txBox="1"/>
          <p:nvPr/>
        </p:nvSpPr>
        <p:spPr>
          <a:xfrm>
            <a:off x="7325557" y="5035364"/>
            <a:ext cx="1207363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의자</a:t>
            </a:r>
            <a:endParaRPr lang="en-US" sz="3200" dirty="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45CA99C-8FBD-4502-B288-95360BEEF946}"/>
              </a:ext>
            </a:extLst>
          </p:cNvPr>
          <p:cNvSpPr txBox="1"/>
          <p:nvPr/>
        </p:nvSpPr>
        <p:spPr>
          <a:xfrm>
            <a:off x="9260889" y="2007867"/>
            <a:ext cx="1207363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침대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048190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7" grpId="0" animBg="1"/>
      <p:bldP spid="34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56986" y="446171"/>
            <a:ext cx="1002631" cy="83022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 lang="en-US" altLang="ko-KR"/>
            </a:pPr>
            <a:r>
              <a:rPr lang="ko-KR" altLang="en-US"/>
              <a:t>       </a:t>
            </a:r>
            <a:r>
              <a:rPr lang="ko-KR" altLang="en-US" smtClean="0"/>
              <a:t>숨어 있는 </a:t>
            </a:r>
            <a:r>
              <a:rPr lang="ko-KR" altLang="en-US" dirty="0"/>
              <a:t>모음을 찾아 동그라미 하세요.</a:t>
            </a:r>
          </a:p>
          <a:p>
            <a:pPr>
              <a:defRPr lang="en-US" altLang="ko-KR"/>
            </a:pPr>
            <a:r>
              <a:rPr lang="ko-KR" altLang="en-US" dirty="0"/>
              <a:t>        </a:t>
            </a:r>
            <a:r>
              <a:rPr lang="ko-KR" altLang="en-US" sz="2700" dirty="0"/>
              <a:t>색칠도 해 보아요.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958124" y="4858439"/>
            <a:ext cx="1933942" cy="910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dirty="0"/>
              <a:t>출처: 윤히쌤참진쌤 미술가방</a:t>
            </a:r>
          </a:p>
        </p:txBody>
      </p:sp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7D461082-43E2-4D4D-8237-48327D4B5D2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9" name="Picture 18" descr="A picture containing text, map&#10;&#10;Description automatically generated">
            <a:extLst>
              <a:ext uri="{FF2B5EF4-FFF2-40B4-BE49-F238E27FC236}">
                <a16:creationId xmlns="" xmlns:a16="http://schemas.microsoft.com/office/drawing/2014/main" id="{2406CF56-24F1-4E17-8BDE-4BF982EE7B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09" y="1500326"/>
            <a:ext cx="8669776" cy="4629733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="" xmlns:a16="http://schemas.microsoft.com/office/drawing/2014/main" id="{449EFCDC-BE45-45DC-B9A7-A3905595616E}"/>
              </a:ext>
            </a:extLst>
          </p:cNvPr>
          <p:cNvSpPr/>
          <p:nvPr/>
        </p:nvSpPr>
        <p:spPr>
          <a:xfrm>
            <a:off x="5326602" y="5246703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D7F950C9-DA37-4F95-86DF-F49AB9AB792C}"/>
              </a:ext>
            </a:extLst>
          </p:cNvPr>
          <p:cNvSpPr/>
          <p:nvPr/>
        </p:nvSpPr>
        <p:spPr>
          <a:xfrm>
            <a:off x="6264676" y="2700291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7D4FAD0F-8B43-46ED-8A3F-C7F65EF56649}"/>
              </a:ext>
            </a:extLst>
          </p:cNvPr>
          <p:cNvSpPr/>
          <p:nvPr/>
        </p:nvSpPr>
        <p:spPr>
          <a:xfrm>
            <a:off x="2318552" y="5458261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BF0EA138-8F13-46DE-9BB7-B8D789240FD4}"/>
              </a:ext>
            </a:extLst>
          </p:cNvPr>
          <p:cNvSpPr/>
          <p:nvPr/>
        </p:nvSpPr>
        <p:spPr>
          <a:xfrm>
            <a:off x="8177814" y="5463038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6A51DF9B-F84D-4AD8-BFB8-14E985F8F2CB}"/>
              </a:ext>
            </a:extLst>
          </p:cNvPr>
          <p:cNvSpPr/>
          <p:nvPr/>
        </p:nvSpPr>
        <p:spPr>
          <a:xfrm>
            <a:off x="2703251" y="3465800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9A28432E-438E-4CAF-9CAA-929BFDD1E4DB}"/>
              </a:ext>
            </a:extLst>
          </p:cNvPr>
          <p:cNvSpPr/>
          <p:nvPr/>
        </p:nvSpPr>
        <p:spPr>
          <a:xfrm>
            <a:off x="3359459" y="3626097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E054542B-78FE-4169-B6B5-2B6C0AD2B8E3}"/>
              </a:ext>
            </a:extLst>
          </p:cNvPr>
          <p:cNvSpPr/>
          <p:nvPr/>
        </p:nvSpPr>
        <p:spPr>
          <a:xfrm>
            <a:off x="8177814" y="3155081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="" xmlns:a16="http://schemas.microsoft.com/office/drawing/2014/main" id="{85379B74-F2C0-47AC-9B81-5F83731C9E43}"/>
              </a:ext>
            </a:extLst>
          </p:cNvPr>
          <p:cNvSpPr/>
          <p:nvPr/>
        </p:nvSpPr>
        <p:spPr>
          <a:xfrm>
            <a:off x="7280795" y="4871783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D7AE970D-965D-4337-803E-EE85FB4862F0}"/>
              </a:ext>
            </a:extLst>
          </p:cNvPr>
          <p:cNvSpPr/>
          <p:nvPr/>
        </p:nvSpPr>
        <p:spPr>
          <a:xfrm>
            <a:off x="8566951" y="4794697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E7625BD5-5A67-4F81-B867-748FF450D232}"/>
              </a:ext>
            </a:extLst>
          </p:cNvPr>
          <p:cNvSpPr/>
          <p:nvPr/>
        </p:nvSpPr>
        <p:spPr>
          <a:xfrm>
            <a:off x="2646656" y="2869723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F78055FF-AF1D-4D0F-A171-28F5E9504430}"/>
              </a:ext>
            </a:extLst>
          </p:cNvPr>
          <p:cNvSpPr/>
          <p:nvPr/>
        </p:nvSpPr>
        <p:spPr>
          <a:xfrm>
            <a:off x="1424132" y="3522524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="" xmlns:a16="http://schemas.microsoft.com/office/drawing/2014/main" id="{9523197C-6BE0-4EF4-ADC6-3F21A19AEA6A}"/>
              </a:ext>
            </a:extLst>
          </p:cNvPr>
          <p:cNvSpPr/>
          <p:nvPr/>
        </p:nvSpPr>
        <p:spPr>
          <a:xfrm>
            <a:off x="8822189" y="2595473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F83D3FBE-0FA4-42F2-A953-F73BAEE24334}"/>
              </a:ext>
            </a:extLst>
          </p:cNvPr>
          <p:cNvSpPr/>
          <p:nvPr/>
        </p:nvSpPr>
        <p:spPr>
          <a:xfrm>
            <a:off x="5320696" y="2604009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33D54D5A-93B7-40EA-BDC1-B98C9D45851F}"/>
              </a:ext>
            </a:extLst>
          </p:cNvPr>
          <p:cNvSpPr/>
          <p:nvPr/>
        </p:nvSpPr>
        <p:spPr>
          <a:xfrm>
            <a:off x="5990944" y="5043806"/>
            <a:ext cx="769398" cy="621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Malgun Gothic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Malgun Gothic"/>
                <a:ea typeface="Malgun Gothic"/>
                <a:cs typeface="Malgun Gothic"/>
              </a:rPr>
              <a:t>  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한 주간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           이름 불러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볼게요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이 하 람</a:t>
            </a:r>
          </a:p>
        </p:txBody>
      </p:sp>
    </p:spTree>
    <p:extLst>
      <p:ext uri="{BB962C8B-B14F-4D97-AF65-F5344CB8AC3E}">
        <p14:creationId xmlns:p14="http://schemas.microsoft.com/office/powerpoint/2010/main" val="1957781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4" grpId="0" animBg="1"/>
      <p:bldP spid="10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9;p3"/>
          <p:cNvSpPr txBox="1">
            <a:spLocks noGrp="1"/>
          </p:cNvSpPr>
          <p:nvPr/>
        </p:nvSpPr>
        <p:spPr>
          <a:xfrm>
            <a:off x="1589723" y="188712"/>
            <a:ext cx="9078495" cy="114124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 fontScale="85000" lnSpcReduction="10000"/>
          </a:bodyPr>
          <a:lstStyle/>
          <a:p>
            <a:pPr algn="ctr"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ko-KR" altLang="en-US" sz="4400" dirty="0"/>
          </a:p>
          <a:p>
            <a:pPr algn="ctr">
              <a:defRPr lang="en-US" altLang="ko-KR"/>
            </a:pPr>
            <a:r>
              <a:rPr lang="ko-KR" altLang="en-US" sz="4400" dirty="0"/>
              <a:t>  </a:t>
            </a:r>
            <a:r>
              <a:rPr lang="ko-KR" altLang="en-US" sz="44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</a:rPr>
              <a:t>작가가 </a:t>
            </a:r>
            <a:r>
              <a:rPr lang="ko-KR" altLang="en-US" sz="4400" dirty="0" smtClean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</a:rPr>
              <a:t>읽어 주는 동화책 &lt;</a:t>
            </a:r>
            <a:r>
              <a:rPr lang="ko-KR" altLang="en-US" sz="44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</a:rPr>
              <a:t>저어새는 왜</a:t>
            </a:r>
            <a:r>
              <a:rPr lang="en-US" altLang="ko-KR" sz="44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</a:rPr>
              <a:t>?</a:t>
            </a:r>
            <a:r>
              <a:rPr lang="ko-KR" altLang="en-US" sz="44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</a:rPr>
              <a:t>&gt;</a:t>
            </a:r>
            <a:endParaRPr lang="ko-KR" altLang="en-US" sz="4400" dirty="0"/>
          </a:p>
          <a:p>
            <a:pPr algn="ctr">
              <a:defRPr lang="ko-KR" altLang="en-US"/>
            </a:pPr>
            <a:endParaRPr lang="ko-KR" altLang="en-US" sz="4400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B4A06A6-7393-4F42-8953-6A2127EEDC83}"/>
              </a:ext>
            </a:extLst>
          </p:cNvPr>
          <p:cNvSpPr/>
          <p:nvPr/>
        </p:nvSpPr>
        <p:spPr>
          <a:xfrm>
            <a:off x="2121697" y="5716401"/>
            <a:ext cx="88510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hlinkClick r:id="rId3"/>
              </a:rPr>
              <a:t>https://www.youtube.com/watch?v=TcL53K3E-z8&amp;list=PLdHlppk3sRG8whWtBvlIrIJ08dhUDHsOo&amp;index=7</a:t>
            </a:r>
            <a:endParaRPr lang="en-US" sz="1400" dirty="0"/>
          </a:p>
        </p:txBody>
      </p:sp>
      <p:pic>
        <p:nvPicPr>
          <p:cNvPr id="13" name="Online Media 12" title="[￬ﾝﾴ￬ﾕﾼ￪ﾸﾰ￪ﾽﾃ ￪ﾷﾸ￫ﾦﾼ￬ﾱﾅ] ￡ﾄﾌ￡ﾅﾥ￡ﾄﾋ￡ﾅﾥ￡ﾄﾉ￡ﾅﾢ￫ﾊﾔ ￬ﾙﾜ?">
            <a:hlinkClick r:id="" action="ppaction://media"/>
            <a:extLst>
              <a:ext uri="{FF2B5EF4-FFF2-40B4-BE49-F238E27FC236}">
                <a16:creationId xmlns="" xmlns:a16="http://schemas.microsoft.com/office/drawing/2014/main" id="{CB182AA5-1D8D-4EB9-9560-C0A267872F9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23236" y="1450273"/>
            <a:ext cx="7250201" cy="407823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7695520" y="-604087"/>
            <a:ext cx="3855947" cy="489860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&lt;</a:t>
            </a:r>
            <a:r>
              <a:rPr lang="ko-KR" altLang="en-US" sz="2800" kern="12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저어새는 왜</a:t>
            </a:r>
            <a:r>
              <a:rPr lang="en-US" altLang="ko-KR" sz="2800" kern="1200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&gt; </a:t>
            </a:r>
            <a:r>
              <a:rPr lang="ko-KR" altLang="en-US" sz="2800" kern="1200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책의 </a:t>
            </a:r>
            <a: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ko-KR" altLang="en-US" sz="2800" kern="12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내용을 잘 봤나요</a:t>
            </a:r>
            <a: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?</a:t>
            </a:r>
            <a: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highlight>
                  <a:srgbClr val="FF0000"/>
                </a:highlight>
                <a:latin typeface="+mj-lt"/>
                <a:ea typeface="+mj-ea"/>
                <a:cs typeface="+mj-cs"/>
              </a:rPr>
              <a:t/>
            </a:r>
            <a:b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highlight>
                  <a:srgbClr val="FF0000"/>
                </a:highlight>
                <a:latin typeface="+mj-lt"/>
                <a:ea typeface="+mj-ea"/>
                <a:cs typeface="+mj-cs"/>
              </a:rPr>
            </a:br>
            <a: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highlight>
                  <a:srgbClr val="FF0000"/>
                </a:highlight>
                <a:latin typeface="+mj-lt"/>
                <a:ea typeface="+mj-ea"/>
                <a:cs typeface="+mj-cs"/>
              </a:rPr>
              <a:t/>
            </a:r>
            <a:b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highlight>
                  <a:srgbClr val="FF0000"/>
                </a:highlight>
                <a:latin typeface="+mj-lt"/>
                <a:ea typeface="+mj-ea"/>
                <a:cs typeface="+mj-cs"/>
              </a:rPr>
            </a:br>
            <a: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highlight>
                  <a:srgbClr val="FF0000"/>
                </a:highlight>
                <a:latin typeface="+mj-lt"/>
                <a:ea typeface="+mj-ea"/>
                <a:cs typeface="+mj-cs"/>
              </a:rPr>
              <a:t/>
            </a:r>
            <a:b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highlight>
                  <a:srgbClr val="FF0000"/>
                </a:highlight>
                <a:latin typeface="+mj-lt"/>
                <a:ea typeface="+mj-ea"/>
                <a:cs typeface="+mj-cs"/>
              </a:rPr>
            </a:br>
            <a: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highlight>
                  <a:srgbClr val="FF0000"/>
                </a:highlight>
                <a:latin typeface="+mj-lt"/>
                <a:ea typeface="+mj-ea"/>
                <a:cs typeface="+mj-cs"/>
              </a:rPr>
              <a:t/>
            </a:r>
            <a:b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highlight>
                  <a:srgbClr val="FF0000"/>
                </a:highlight>
                <a:latin typeface="+mj-lt"/>
                <a:ea typeface="+mj-ea"/>
                <a:cs typeface="+mj-cs"/>
              </a:rPr>
            </a:br>
            <a: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z="2800" kern="1200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저어새는</a:t>
            </a:r>
            <a:r>
              <a:rPr lang="ko-KR" altLang="en-US" sz="2800" kern="12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칫솔을  어디에 쓰려는 걸까요</a:t>
            </a:r>
            <a:r>
              <a:rPr lang="en-US" altLang="ko-KR" sz="2800" kern="12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?</a:t>
            </a:r>
            <a:endParaRPr lang="en-US" altLang="ko-KR" kern="1200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Rectangle 29">
            <a:extLst>
              <a:ext uri="{FF2B5EF4-FFF2-40B4-BE49-F238E27FC236}">
                <a16:creationId xmlns="" xmlns:a16="http://schemas.microsoft.com/office/drawing/2014/main" id="{9584E7D4-A2F5-41A9-A4AE-B84BD1346A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2" y="0"/>
            <a:ext cx="7534657" cy="6858000"/>
          </a:xfrm>
          <a:prstGeom prst="rect">
            <a:avLst/>
          </a:prstGeom>
          <a:solidFill>
            <a:srgbClr val="5951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31">
            <a:extLst>
              <a:ext uri="{FF2B5EF4-FFF2-40B4-BE49-F238E27FC236}">
                <a16:creationId xmlns="" xmlns:a16="http://schemas.microsoft.com/office/drawing/2014/main" id="{912531D6-F318-49BD-859A-0B2B715948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9666" y="481264"/>
            <a:ext cx="3207227" cy="28967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 picture containing drawing, light&#10;&#10;Description automatically generated">
            <a:extLst>
              <a:ext uri="{FF2B5EF4-FFF2-40B4-BE49-F238E27FC236}">
                <a16:creationId xmlns="" xmlns:a16="http://schemas.microsoft.com/office/drawing/2014/main" id="{791784F1-7422-4427-8B4E-A02785084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32" y="861135"/>
            <a:ext cx="3046361" cy="2254188"/>
          </a:xfrm>
          <a:prstGeom prst="rect">
            <a:avLst/>
          </a:prstGeom>
        </p:spPr>
      </p:pic>
      <p:sp>
        <p:nvSpPr>
          <p:cNvPr id="29" name="Rectangle 33">
            <a:extLst>
              <a:ext uri="{FF2B5EF4-FFF2-40B4-BE49-F238E27FC236}">
                <a16:creationId xmlns="" xmlns:a16="http://schemas.microsoft.com/office/drawing/2014/main" id="{C3A78525-353D-47EB-B839-E380DBD7DE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847760" y="481264"/>
            <a:ext cx="3207226" cy="28967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A picture containing egg, food, drawing&#10;&#10;Description automatically generated">
            <a:extLst>
              <a:ext uri="{FF2B5EF4-FFF2-40B4-BE49-F238E27FC236}">
                <a16:creationId xmlns="" xmlns:a16="http://schemas.microsoft.com/office/drawing/2014/main" id="{978A476C-DC32-4461-B804-2FEB75128B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759" y="861135"/>
            <a:ext cx="3207227" cy="2202544"/>
          </a:xfrm>
          <a:prstGeom prst="rect">
            <a:avLst/>
          </a:prstGeom>
        </p:spPr>
      </p:pic>
      <p:sp>
        <p:nvSpPr>
          <p:cNvPr id="31" name="Rectangle 35">
            <a:extLst>
              <a:ext uri="{FF2B5EF4-FFF2-40B4-BE49-F238E27FC236}">
                <a16:creationId xmlns="" xmlns:a16="http://schemas.microsoft.com/office/drawing/2014/main" id="{6436C932-B8B8-4A70-8A0D-1A4AD0A9F2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837334" y="3538308"/>
            <a:ext cx="3217652" cy="286249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 picture containing text, drawing&#10;&#10;Description automatically generated">
            <a:extLst>
              <a:ext uri="{FF2B5EF4-FFF2-40B4-BE49-F238E27FC236}">
                <a16:creationId xmlns="" xmlns:a16="http://schemas.microsoft.com/office/drawing/2014/main" id="{DED8908C-4355-49E8-BE59-1659308249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759" y="4012708"/>
            <a:ext cx="3207227" cy="1797727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02AD82C0-24F3-4083-849D-D281174AF2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94447" y="4459986"/>
            <a:ext cx="3291840" cy="0"/>
          </a:xfrm>
          <a:prstGeom prst="line">
            <a:avLst/>
          </a:prstGeom>
          <a:ln w="19050">
            <a:solidFill>
              <a:srgbClr val="595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BEC760C0-2D8A-4DE5-9990-FA96D59E53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9666" y="3538308"/>
            <a:ext cx="3207227" cy="28967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3C9EEC48-7D35-4813-8349-65980660CC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41" y="4012708"/>
            <a:ext cx="3217652" cy="17977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7850583" y="371751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6720EDDE-30F3-4514-A78A-9E32B62C7EE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317917E-825A-49D8-962B-F73E69B3B5CE}"/>
              </a:ext>
            </a:extLst>
          </p:cNvPr>
          <p:cNvSpPr txBox="1"/>
          <p:nvPr/>
        </p:nvSpPr>
        <p:spPr>
          <a:xfrm>
            <a:off x="2840854" y="3240350"/>
            <a:ext cx="1784412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아니요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!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E91DC736-0EF8-4F87-9146-EBF1D2EE4D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drawing of a face&#10;&#10;Description automatically generated">
            <a:extLst>
              <a:ext uri="{FF2B5EF4-FFF2-40B4-BE49-F238E27FC236}">
                <a16:creationId xmlns="" xmlns:a16="http://schemas.microsoft.com/office/drawing/2014/main" id="{3E84A2BE-4920-4145-91D7-E1396D533C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38" b="909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097CD68E-23E3-4007-8847-CD0944C4F7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477980" y="1122363"/>
            <a:ext cx="4440249" cy="264582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ko-KR" alt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그럼</a:t>
            </a:r>
            <a:r>
              <a:rPr lang="en-US" altLang="ko-KR" sz="2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ko-KR" altLang="en-US" sz="2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저어새는</a:t>
            </a:r>
            <a:r>
              <a:rPr lang="en-US" altLang="ko-KR" sz="2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칫솔을  어디에 쓰려는 걸까요</a:t>
            </a:r>
            <a:r>
              <a:rPr lang="en-US" altLang="ko-KR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 </a:t>
            </a:r>
            <a:br>
              <a:rPr lang="en-US" altLang="ko-KR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altLang="ko-KR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altLang="ko-KR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altLang="ko-KR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      </a:t>
            </a:r>
            <a:endParaRPr lang="en-US" altLang="ko-KR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257452" y="4872922"/>
            <a:ext cx="7057748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  <a:defRPr lang="en-US" altLang="ko-KR"/>
            </a:pPr>
            <a:r>
              <a:rPr lang="ko-KR" altLang="en-US" sz="3200" kern="1200" dirty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둥지를 지으려고 칫솔이 필요했어요</a:t>
            </a:r>
            <a:r>
              <a:rPr lang="en-US" altLang="ko-KR" sz="3200" kern="1200" dirty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86773" y="1046493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D321ABAB-4BCC-4338-B3E1-C0C74C0EADC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199" y="365124"/>
            <a:ext cx="2582840" cy="5519409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/>
              <a:t> </a:t>
            </a:r>
            <a:r>
              <a:rPr lang="ko-KR" altLang="en-US" sz="3111"/>
              <a:t>          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ko-KR" altLang="en-US" sz="311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ko-KR" altLang="en-US" sz="3111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E577DC7-AA96-4164-8E26-AB24EEB3F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80569"/>
            <a:ext cx="10515600" cy="4351338"/>
          </a:xfrm>
        </p:spPr>
        <p:txBody>
          <a:bodyPr>
            <a:normAutofit lnSpcReduction="10000"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>
              <a:hlinkClick r:id="rId4"/>
            </a:endParaRPr>
          </a:p>
          <a:p>
            <a:pPr marL="114300" indent="0" algn="ctr">
              <a:buNone/>
            </a:pPr>
            <a:r>
              <a:rPr lang="en-US" sz="1800" dirty="0">
                <a:hlinkClick r:id="rId4"/>
              </a:rPr>
              <a:t>https://www.youtube.com/watch?v=8PUfpZUIs5M&amp;list=PLhzBuObIigYN_755Jg4hxFEiLdRLrKE62&amp;index=1</a:t>
            </a:r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1961225" y="367415"/>
            <a:ext cx="9392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신</a:t>
            </a:r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나게 노래해요 </a:t>
            </a:r>
            <a:r>
              <a:rPr lang="en-US" altLang="ko-KR" sz="3600" dirty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ko-KR" altLang="en-US" sz="4400" dirty="0">
                <a:solidFill>
                  <a:srgbClr val="C00000"/>
                </a:solidFill>
              </a:rPr>
              <a:t>가</a:t>
            </a:r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면을 쓰고 춤을 춰요</a:t>
            </a:r>
            <a:r>
              <a:rPr lang="en-US" altLang="ko-KR" sz="360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Online Media 5" title="￪ﾰﾀ | ￪ﾰﾀ￫ﾩﾴ ￫ﾬﾴ￫ﾏﾄ￭ﾚﾌ | ￪ﾰﾀ￫ﾩﾴ￬ﾝﾄ ￬ﾓﾰ￪ﾳﾠ ￬ﾶﾤ ￬ﾶﾰ￬ﾚﾔ | 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="" xmlns:a16="http://schemas.microsoft.com/office/drawing/2014/main" id="{D7AA12F7-C219-49E4-AB45-DF646C499A9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317072" y="1435266"/>
            <a:ext cx="7323344" cy="41193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307783" y="275467"/>
            <a:ext cx="1002631" cy="83022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 lang="en-US" altLang="ko-KR"/>
            </a:pPr>
            <a:r>
              <a:rPr lang="ko-KR" altLang="en-US" sz="6000" b="1" dirty="0" err="1">
                <a:latin typeface="1HoonDdukbokki R" panose="02020603020101020101" pitchFamily="18" charset="-127"/>
                <a:ea typeface="1HoonDdukbokki R" panose="02020603020101020101" pitchFamily="18" charset="-127"/>
              </a:rPr>
              <a:t>숙</a:t>
            </a:r>
            <a:r>
              <a:rPr lang="ko-KR" altLang="en-US" sz="60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  <a:defRPr lang="en-US" altLang="ko-KR"/>
            </a:pPr>
            <a:r>
              <a:rPr lang="ko-KR" altLang="en-US" dirty="0">
                <a:latin typeface="+mj-lt"/>
                <a:ea typeface="1HoonDdukbokki R" panose="02020603020101020101" pitchFamily="18" charset="-127"/>
              </a:rPr>
              <a:t>1. 단어를 읽으면서</a:t>
            </a:r>
          </a:p>
          <a:p>
            <a:pPr>
              <a:buNone/>
              <a:defRPr lang="en-US" altLang="ko-KR"/>
            </a:pPr>
            <a:r>
              <a:rPr lang="ko-KR" altLang="en-US" dirty="0">
                <a:latin typeface="+mj-lt"/>
                <a:ea typeface="1HoonDdukbokki R" panose="02020603020101020101" pitchFamily="18" charset="-127"/>
              </a:rPr>
              <a:t>빈칸을 </a:t>
            </a:r>
            <a:r>
              <a:rPr lang="ko-KR" altLang="en-US" dirty="0" smtClean="0">
                <a:latin typeface="+mj-lt"/>
                <a:ea typeface="1HoonDdukbokki R" panose="02020603020101020101" pitchFamily="18" charset="-127"/>
              </a:rPr>
              <a:t>채워 보세요</a:t>
            </a:r>
            <a:endParaRPr lang="ko-KR" altLang="en-US" dirty="0">
              <a:latin typeface="+mj-lt"/>
              <a:ea typeface="1HoonDdukbokki R" panose="02020603020101020101" pitchFamily="18" charset="-12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8" name="Object 7">
            <a:extLst>
              <a:ext uri="{FF2B5EF4-FFF2-40B4-BE49-F238E27FC236}">
                <a16:creationId xmlns="" xmlns:a16="http://schemas.microsoft.com/office/drawing/2014/main" id="{B5145364-3308-482D-8FFB-3AC4B7D79F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3614186"/>
              </p:ext>
            </p:extLst>
          </p:nvPr>
        </p:nvGraphicFramePr>
        <p:xfrm>
          <a:off x="4127500" y="1601894"/>
          <a:ext cx="3294231" cy="4535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Document" r:id="rId5" imgW="5956042" imgH="8199142" progId="Word.Document.12">
                  <p:embed/>
                </p:oleObj>
              </mc:Choice>
              <mc:Fallback>
                <p:oleObj name="Document" r:id="rId5" imgW="5956042" imgH="819914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27500" y="1601894"/>
                        <a:ext cx="3294231" cy="4535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="" xmlns:a16="http://schemas.microsoft.com/office/drawing/2014/main" id="{2197EF11-EC94-4876-B432-567ADB4134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363125"/>
              </p:ext>
            </p:extLst>
          </p:nvPr>
        </p:nvGraphicFramePr>
        <p:xfrm>
          <a:off x="7535293" y="1577000"/>
          <a:ext cx="3175738" cy="4427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Document" r:id="rId8" imgW="5956042" imgH="8303157" progId="Word.Document.12">
                  <p:embed/>
                </p:oleObj>
              </mc:Choice>
              <mc:Fallback>
                <p:oleObj name="Document" r:id="rId8" imgW="5956042" imgH="83031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35293" y="1577000"/>
                        <a:ext cx="3175738" cy="4427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2. 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>
              <a:defRPr lang="ko-KR" altLang="en-US"/>
            </a:pPr>
            <a:r>
              <a:rPr lang="en-US" altLang="en-US" dirty="0">
                <a:hlinkClick r:id="rId2"/>
              </a:rPr>
              <a:t>https://quizlet.com/_8d3jco?x=1qqt&amp;i=2tig8t</a:t>
            </a: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참고&gt; 첨부한 프린트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4129917"/>
            <a:ext cx="103057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dirty="0" smtClean="0"/>
              <a:t>&lt;</a:t>
            </a:r>
            <a:r>
              <a:rPr lang="ko-KR" altLang="en-US" dirty="0" smtClean="0"/>
              <a:t>참고</a:t>
            </a:r>
            <a:r>
              <a:rPr lang="ko-KR" altLang="en-US" dirty="0"/>
              <a:t>&gt;</a:t>
            </a:r>
          </a:p>
          <a:p>
            <a:pPr>
              <a:defRPr lang="ko-KR" altLang="en-US"/>
            </a:pPr>
            <a:r>
              <a:rPr lang="ko-KR" altLang="en-US" dirty="0"/>
              <a:t>선생님들께서는 슬라이드 뒤에 첨부한 숙제와 자료를 미리 부모님께 보내셔서 아이들의 온라인 수업에 준비될 수 있도록</a:t>
            </a:r>
            <a:r>
              <a:rPr lang="en-US" altLang="ko-KR" dirty="0"/>
              <a:t> </a:t>
            </a:r>
            <a:r>
              <a:rPr lang="ko-KR" altLang="en-US" dirty="0" smtClean="0"/>
              <a:t>해 주세요</a:t>
            </a:r>
            <a:r>
              <a:rPr lang="ko-KR" altLang="en-US" dirty="0"/>
              <a:t>.</a:t>
            </a:r>
          </a:p>
          <a:p>
            <a:pPr>
              <a:defRPr lang="ko-KR" altLang="en-US"/>
            </a:pPr>
            <a:r>
              <a:rPr lang="ko-KR" altLang="en-US" dirty="0"/>
              <a:t>동영상은 상황에 따라 시간을  조절해서 </a:t>
            </a:r>
            <a:r>
              <a:rPr lang="ko-KR" altLang="en-US" dirty="0" smtClean="0"/>
              <a:t>끊어 주셔도 </a:t>
            </a:r>
            <a:r>
              <a:rPr lang="ko-KR" altLang="en-US"/>
              <a:t>됩니다</a:t>
            </a:r>
            <a:r>
              <a:rPr lang="ko-KR" altLang="en-US" smtClean="0"/>
              <a:t>. &lt;</a:t>
            </a:r>
            <a:r>
              <a:rPr lang="ko-KR" altLang="en-US" dirty="0"/>
              <a:t>한글이 야호&gt;는 스터디 코리안에서도 보실 수 있습니다. 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838200" y="67805"/>
            <a:ext cx="10515600" cy="1325563"/>
          </a:xfrm>
        </p:spPr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647465" y="1287083"/>
            <a:ext cx="10914365" cy="4474198"/>
          </a:xfrm>
        </p:spPr>
        <p:txBody>
          <a:bodyPr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1. </a:t>
            </a:r>
            <a:r>
              <a:rPr lang="ko-KR" sz="1700" dirty="0">
                <a:solidFill>
                  <a:schemeClr val="tx1"/>
                </a:solidFill>
              </a:rPr>
              <a:t>재외동포를 위한 한국어 1-1 (영어권)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2. </a:t>
            </a:r>
            <a:r>
              <a:rPr lang="ko-KR" altLang="en-US" sz="17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700" dirty="0">
                <a:solidFill>
                  <a:schemeClr val="tx1"/>
                </a:solidFill>
              </a:rPr>
              <a:t> 한국어 강좌</a:t>
            </a:r>
            <a:r>
              <a:rPr lang="en-US" altLang="ko-KR" sz="1700" dirty="0">
                <a:solidFill>
                  <a:schemeClr val="tx1"/>
                </a:solidFill>
              </a:rPr>
              <a:t>- </a:t>
            </a:r>
            <a:r>
              <a:rPr lang="ko-KR" altLang="en-US" sz="1700" dirty="0">
                <a:solidFill>
                  <a:schemeClr val="tx1"/>
                </a:solidFill>
              </a:rPr>
              <a:t>스터디 코리안 한글교실</a:t>
            </a:r>
            <a:r>
              <a:rPr lang="en-US" altLang="ko-KR" sz="1700" dirty="0">
                <a:solidFill>
                  <a:schemeClr val="tx1"/>
                </a:solidFill>
              </a:rPr>
              <a:t>(</a:t>
            </a:r>
            <a:r>
              <a:rPr lang="ko-KR" altLang="en-US" sz="1700" dirty="0">
                <a:solidFill>
                  <a:schemeClr val="tx1"/>
                </a:solidFill>
              </a:rPr>
              <a:t>유아</a:t>
            </a:r>
            <a:r>
              <a:rPr lang="en-US" altLang="ko-KR" sz="1700" dirty="0">
                <a:solidFill>
                  <a:schemeClr val="tx1"/>
                </a:solidFill>
              </a:rPr>
              <a:t>)</a:t>
            </a:r>
            <a:r>
              <a:rPr lang="ko-KR" altLang="en-US" sz="1700" dirty="0">
                <a:solidFill>
                  <a:schemeClr val="tx1"/>
                </a:solidFill>
              </a:rPr>
              <a:t>    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700" dirty="0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</a:t>
            </a:r>
            <a:r>
              <a:rPr lang="en-US" sz="17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://study.korean.net/servlet/action.cls.CntsLsnAction?p_process=listPage#none</a:t>
            </a:r>
            <a:endParaRPr 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3</a:t>
            </a:r>
            <a:r>
              <a:rPr lang="ko-KR" sz="1700" dirty="0">
                <a:solidFill>
                  <a:schemeClr val="tx1"/>
                </a:solidFill>
              </a:rPr>
              <a:t>.</a:t>
            </a: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r>
              <a:rPr lang="ko-KR" sz="1700" dirty="0">
                <a:solidFill>
                  <a:schemeClr val="tx1"/>
                </a:solidFill>
              </a:rPr>
              <a:t> https://blog.naver.com/kkakung81/220615236093</a:t>
            </a: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4</a:t>
            </a:r>
            <a:r>
              <a:rPr lang="ko-KR" sz="1700" dirty="0">
                <a:solidFill>
                  <a:schemeClr val="tx1"/>
                </a:solidFill>
              </a:rPr>
              <a:t>. 아이스크림 쌤 블로그(윤히쌤참진쌤 미술가방)</a:t>
            </a:r>
            <a:r>
              <a:rPr lang="en-US" altLang="ko-KR" sz="1700" dirty="0">
                <a:solidFill>
                  <a:schemeClr val="tx1"/>
                </a:solidFill>
              </a:rPr>
              <a:t> -http://sblog.i-scream.co.kr/</a:t>
            </a:r>
            <a:r>
              <a:rPr lang="en-US" altLang="ko-KR" sz="1700" dirty="0" err="1">
                <a:solidFill>
                  <a:schemeClr val="tx1"/>
                </a:solidFill>
              </a:rPr>
              <a:t>leadercm?sso</a:t>
            </a:r>
            <a:r>
              <a:rPr lang="en-US" altLang="ko-KR" sz="1700" dirty="0">
                <a:solidFill>
                  <a:schemeClr val="tx1"/>
                </a:solidFill>
              </a:rPr>
              <a:t>=ok</a:t>
            </a:r>
            <a:endParaRPr 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5</a:t>
            </a:r>
            <a:r>
              <a:rPr lang="ko-KR" sz="1700" dirty="0">
                <a:solidFill>
                  <a:schemeClr val="tx1"/>
                </a:solidFill>
              </a:rPr>
              <a:t>. 한글이 야호</a:t>
            </a: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r>
              <a:rPr lang="en-US" sz="17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https://www.youtube.com/watch?v=O-xmxf1Fvv0</a:t>
            </a:r>
            <a:endParaRPr lang="en-US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ko-KR" sz="1700" dirty="0">
                <a:solidFill>
                  <a:schemeClr val="tx1"/>
                </a:solidFill>
              </a:rPr>
              <a:t>6. </a:t>
            </a:r>
            <a:r>
              <a:rPr lang="ko-KR" altLang="en-US" sz="1700" dirty="0">
                <a:solidFill>
                  <a:schemeClr val="tx1"/>
                </a:solidFill>
              </a:rPr>
              <a:t>유투브 동화책</a:t>
            </a:r>
            <a:r>
              <a:rPr lang="ko-KR" sz="1700" dirty="0">
                <a:solidFill>
                  <a:schemeClr val="tx1"/>
                </a:solidFill>
              </a:rPr>
              <a:t> &lt;</a:t>
            </a:r>
            <a:r>
              <a:rPr lang="ko-KR" altLang="en-US" sz="1700" dirty="0" err="1">
                <a:solidFill>
                  <a:schemeClr val="tx1"/>
                </a:solidFill>
              </a:rPr>
              <a:t>저어새는</a:t>
            </a:r>
            <a:r>
              <a:rPr lang="ko-KR" altLang="en-US" sz="1700" dirty="0">
                <a:solidFill>
                  <a:schemeClr val="tx1"/>
                </a:solidFill>
              </a:rPr>
              <a:t> 왜</a:t>
            </a:r>
            <a:r>
              <a:rPr lang="en-US" altLang="ko-KR" sz="1700" dirty="0">
                <a:solidFill>
                  <a:schemeClr val="tx1"/>
                </a:solidFill>
              </a:rPr>
              <a:t>&gt;</a:t>
            </a: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     </a:t>
            </a: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r>
              <a:rPr lang="en-US" sz="17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https://www.youtube.com/watch?v=TcL53K3E-z8&amp;list=PLdHlppk3sRG8whWtBvlIrIJ08dhUDHsOo&amp;index=7</a:t>
            </a:r>
            <a:endParaRPr lang="en-US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7. </a:t>
            </a:r>
            <a:r>
              <a:rPr lang="ko-KR" altLang="en-US" sz="1700" dirty="0">
                <a:solidFill>
                  <a:schemeClr val="tx1"/>
                </a:solidFill>
              </a:rPr>
              <a:t>한글 동요 </a:t>
            </a:r>
            <a:r>
              <a:rPr lang="en-US" sz="17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https://www.youtube.com/watch?v=8PUfpZUIs5M&amp;list=PLhzBuObIigYN_755Jg4hxFEiLdRLrKE62&amp;index=1</a:t>
            </a:r>
            <a:endParaRPr lang="en-US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8.google.com. clipart </a:t>
            </a:r>
            <a:r>
              <a:rPr lang="en-US" sz="17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https://www.google.com/search?sxsrf=ALeKk01UroeIs1VhvDO9GOyUvca0WIctqw:1588390633954&amp;source=univ&amp;tbm=isch&amp;q=furniture+in+the+room+clip+art&amp;sa=X&amp;ved=2ahUKEwiW7ICcoJTpAhVGJt8KHeZPBLIQ7Al6BAgKECg&amp;biw=1536&amp;bih=754&amp;dpr=1.25#imgrc=BxdXma-RkSNvPM</a:t>
            </a:r>
            <a:endParaRPr lang="ko-KR" altLang="en-US" sz="1700" dirty="0">
              <a:solidFill>
                <a:schemeClr val="tx1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  <a:p>
            <a:pPr>
              <a:defRPr lang="ko-KR" altLang="en-US"/>
            </a:pPr>
            <a:endParaRPr lang="ko-KR" altLang="en-US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64392C-C091-49FD-920A-56EB3D2DB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9E38139-026E-484D-9DEF-D276003FDF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7" descr="A close up of text on a white background&#10;&#10;Description generated with high confidence">
            <a:extLst>
              <a:ext uri="{FF2B5EF4-FFF2-40B4-BE49-F238E27FC236}">
                <a16:creationId xmlns="" xmlns:a16="http://schemas.microsoft.com/office/drawing/2014/main" id="{6E2E8808-9F03-4BF3-93BD-63E20376C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2638" y="-1875914"/>
            <a:ext cx="6632574" cy="1082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44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E64698-6FF8-4FF6-945F-9FA8FAD83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E5F02BB-DDF2-4556-BA7C-FE96EE6509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="" xmlns:a16="http://schemas.microsoft.com/office/drawing/2014/main" id="{3033350D-C3B1-4584-BCF6-242EDB4016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78" y="317325"/>
            <a:ext cx="10182687" cy="591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804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="" xmlns:a16="http://schemas.microsoft.com/office/drawing/2014/main" id="{3828CE24-22E9-46B5-B0CE-66AD2FB751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091801"/>
              </p:ext>
            </p:extLst>
          </p:nvPr>
        </p:nvGraphicFramePr>
        <p:xfrm>
          <a:off x="4127501" y="843379"/>
          <a:ext cx="3845172" cy="5293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Document" r:id="rId4" imgW="5956042" imgH="8199142" progId="Word.Document.12">
                  <p:embed/>
                </p:oleObj>
              </mc:Choice>
              <mc:Fallback>
                <p:oleObj name="Document" r:id="rId4" imgW="5956042" imgH="819914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27501" y="843379"/>
                        <a:ext cx="3845172" cy="52938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CF697CD-F810-47D5-9FAC-087DA5F6A3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96212" y="-1247312"/>
            <a:ext cx="5797118" cy="928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47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1BB867FF-FC45-48F7-8104-F89BE54909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8BB56887-D0D5-4F0C-9E19-7247EB83C8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8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ko-KR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1HoonDdukbokki R" panose="02020603020101020101" pitchFamily="18" charset="-127"/>
              </a:rPr>
              <a:t>&lt;2</a:t>
            </a:r>
            <a:r>
              <a:rPr lang="ko-KR" altLang="en-US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1HoonDdukbokki R" panose="02020603020101020101" pitchFamily="18" charset="-127"/>
              </a:rPr>
              <a:t>차시</a:t>
            </a:r>
            <a:r>
              <a:rPr lang="en-US" altLang="ko-KR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1HoonDdukbokki R" panose="02020603020101020101" pitchFamily="18" charset="-127"/>
              </a:rPr>
              <a:t> 목표 및 배울 내용</a:t>
            </a:r>
            <a:endParaRPr lang="en-US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883" y="1303912"/>
            <a:ext cx="11348657" cy="4351338"/>
          </a:xfrm>
        </p:spPr>
        <p:txBody>
          <a:bodyPr>
            <a:noAutofit/>
          </a:bodyPr>
          <a:lstStyle/>
          <a:p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한글이 야호를 보고 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고기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고기구이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가구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기구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여기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거기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단어를 배워요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유아유치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A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에서 배운 자음을 복습해요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기역을 써 보고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기역으로 만들어진 단어 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가방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개미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구두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를 추가해서 배워요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방안에 있는 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가구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를 찾아 보며 가구의 의미와 종류를 익혀요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 marL="114300" indent="0">
              <a:buNone/>
            </a:pP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    (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다음 차시에 가구 종류 단어를 배울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거예요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)</a:t>
            </a:r>
          </a:p>
          <a:p>
            <a:r>
              <a:rPr lang="en-US" sz="300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3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저어새는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 왜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동화책을 읽고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내용을 이해해요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가면을 쓰고 춤을 춰요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-‘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가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’</a:t>
            </a:r>
            <a:r>
              <a:rPr lang="ko-KR" altLang="en-US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 로 시작하는 동요 노래를 배워요</a:t>
            </a:r>
            <a:r>
              <a:rPr lang="en-US" altLang="ko-KR" sz="3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sz="3000" dirty="0">
              <a:solidFill>
                <a:schemeClr val="bg2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95771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="" xmlns:a16="http://schemas.microsoft.com/office/drawing/2014/main" id="{96C9BBF3-C02C-46D7-B442-4428F1AAA3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462176"/>
              </p:ext>
            </p:extLst>
          </p:nvPr>
        </p:nvGraphicFramePr>
        <p:xfrm>
          <a:off x="4152900" y="719138"/>
          <a:ext cx="38862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Document" r:id="rId4" imgW="5956042" imgH="8303157" progId="Word.Document.12">
                  <p:embed/>
                </p:oleObj>
              </mc:Choice>
              <mc:Fallback>
                <p:oleObj name="Document" r:id="rId4" imgW="5956042" imgH="83031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52900" y="719138"/>
                        <a:ext cx="38862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1834746C-F961-4D9F-B0B5-6F31B5916D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94289" y="-1182567"/>
            <a:ext cx="5835974" cy="920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92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0A803BF-9AFB-4EC6-BE0A-362BAF014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23285" y="-1231834"/>
            <a:ext cx="5579739" cy="919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435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>
            <a:extLst>
              <a:ext uri="{FF2B5EF4-FFF2-40B4-BE49-F238E27FC236}">
                <a16:creationId xmlns="" xmlns:a16="http://schemas.microsoft.com/office/drawing/2014/main" id="{5434194B-EB56-4062-98C6-CB72F287E3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3">
            <a:extLst>
              <a:ext uri="{FF2B5EF4-FFF2-40B4-BE49-F238E27FC236}">
                <a16:creationId xmlns="" xmlns:a16="http://schemas.microsoft.com/office/drawing/2014/main" id="{B3746DB1-35A8-422F-9955-4F8E75DBB0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 smtClean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시작 전에</a:t>
            </a:r>
            <a:r>
              <a:rPr lang="ko-KR" altLang="en-US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</a:t>
            </a:r>
            <a:endParaRPr lang="ko-KR" altLang="en-US" sz="3600" kern="1200" dirty="0">
              <a:solidFill>
                <a:srgbClr val="000000"/>
              </a:solidFill>
              <a:latin typeface="+mj-lt"/>
              <a:ea typeface="맑은 고딕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우리 </a:t>
            </a:r>
            <a:r>
              <a:rPr lang="ko-KR" altLang="en-US" sz="3600" kern="1200" dirty="0" smtClean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선 긋기</a:t>
            </a:r>
            <a:r>
              <a:rPr lang="en-US" altLang="ko-KR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</a:t>
            </a:r>
            <a:endParaRPr lang="en-US" altLang="ko-KR" sz="3600" kern="1200" dirty="0">
              <a:solidFill>
                <a:srgbClr val="000000"/>
              </a:solidFill>
              <a:latin typeface="+mj-lt"/>
              <a:ea typeface="맑은 고딕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놀이 하면서 </a:t>
            </a:r>
            <a:endParaRPr lang="ko-KR" altLang="en-US" sz="3600" kern="1200" dirty="0">
              <a:solidFill>
                <a:srgbClr val="000000"/>
              </a:solidFill>
              <a:latin typeface="+mj-lt"/>
              <a:ea typeface="맑은 고딕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 smtClean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손 운동</a:t>
            </a:r>
            <a:r>
              <a:rPr lang="en-US" altLang="ko-KR" sz="3600" kern="1200" dirty="0" smtClean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 </a:t>
            </a:r>
            <a:r>
              <a:rPr lang="ko-KR" altLang="en-US" sz="3600" kern="1200" dirty="0" smtClean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해 볼까요</a:t>
            </a:r>
            <a:r>
              <a:rPr lang="en-US" altLang="ko-KR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?</a:t>
            </a: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맑은 고딕"/>
              <a:cs typeface="Arial"/>
            </a:endParaRPr>
          </a:p>
        </p:txBody>
      </p:sp>
      <p:sp>
        <p:nvSpPr>
          <p:cNvPr id="17" name="Freeform 57">
            <a:extLst>
              <a:ext uri="{FF2B5EF4-FFF2-40B4-BE49-F238E27FC236}">
                <a16:creationId xmlns="" xmlns:a16="http://schemas.microsoft.com/office/drawing/2014/main" id="{B817D9AD-5E85-4E85-AC3E-43E24FA91AA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7">
            <a:extLst>
              <a:ext uri="{FF2B5EF4-FFF2-40B4-BE49-F238E27FC236}">
                <a16:creationId xmlns="" xmlns:a16="http://schemas.microsoft.com/office/drawing/2014/main" id="{F0810290-E788-4DE3-B716-DBE58CC6A8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621473" y="2459952"/>
            <a:ext cx="1033462" cy="1023024"/>
          </a:xfrm>
          <a:prstGeom prst="rect">
            <a:avLst/>
          </a:prstGeom>
        </p:spPr>
      </p:pic>
      <p:pic>
        <p:nvPicPr>
          <p:cNvPr id="3" name="Picture 7" descr="A close up of text on a white background&#10;&#10;Description generated with high confidence">
            <a:extLst>
              <a:ext uri="{FF2B5EF4-FFF2-40B4-BE49-F238E27FC236}">
                <a16:creationId xmlns="" xmlns:a16="http://schemas.microsoft.com/office/drawing/2014/main" id="{3831A421-5568-4060-888B-E5722304E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05" y="49961"/>
            <a:ext cx="4377890" cy="6184179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5852" y="5500732"/>
            <a:ext cx="3421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lang="ko-KR" altLang="en-US"/>
            </a:pPr>
            <a:r>
              <a:rPr lang="ko-KR" altLang="en-US" dirty="0"/>
              <a:t>출처: </a:t>
            </a:r>
            <a:r>
              <a:rPr lang="ko-KR" altLang="en-US" dirty="0" err="1"/>
              <a:t>윤히쌤참진쌤</a:t>
            </a:r>
            <a:r>
              <a:rPr lang="ko-KR" altLang="en-US" dirty="0"/>
              <a:t> 미술가방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107075"/>
            <a:ext cx="10515600" cy="109329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보고 듣고 이야기해요 </a:t>
            </a:r>
            <a:r>
              <a:rPr lang="ko-KR" altLang="en-US" sz="40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</a:rPr>
              <a:t>한글이 </a:t>
            </a:r>
            <a:r>
              <a:rPr lang="ko-KR" altLang="en-US" sz="4000" dirty="0" smtClean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</a:rPr>
              <a:t>야호 - 고기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</a:endParaRP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2876667" y="5609833"/>
            <a:ext cx="6543675" cy="4079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Autofit/>
          </a:bodyPr>
          <a:lstStyle/>
          <a:p>
            <a:pPr marL="228600" lvl="0" indent="-50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en-US" sz="2000" dirty="0">
                <a:hlinkClick r:id="rId4"/>
              </a:rPr>
              <a:t>https://www.youtube.com/watch?v=O-xmxf1Fvv0</a:t>
            </a:r>
            <a:endParaRPr lang="en-US" sz="20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="" xmlns:a16="http://schemas.microsoft.com/office/drawing/2014/main" id="{71325781-8ACD-482E-9A07-C3D3FE628A91}"/>
                  </a:ext>
                </a:extLst>
              </p14:cNvPr>
              <p14:cNvContentPartPr/>
              <p14:nvPr/>
            </p14:nvContentPartPr>
            <p14:xfrm>
              <a:off x="7360443" y="4405312"/>
              <a:ext cx="9525" cy="9525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1325781-8ACD-482E-9A07-C3D3FE628A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4193" y="3938587"/>
                <a:ext cx="952500" cy="9525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3">
            <a:hlinkClick r:id="" action="ppaction://media"/>
            <a:extLst>
              <a:ext uri="{FF2B5EF4-FFF2-40B4-BE49-F238E27FC236}">
                <a16:creationId xmlns="" xmlns:a16="http://schemas.microsoft.com/office/drawing/2014/main" id="{C5CB640A-E8A1-4D5C-B256-4E33D565288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076272" y="1365491"/>
            <a:ext cx="7903883" cy="4312402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/>
        <p:txBody>
          <a:bodyPr wrap="square" lIns="91424" tIns="45700" rIns="91424" bIns="45700" anchor="ctr" anchorCtr="0">
            <a:normAutofit/>
          </a:bodyPr>
          <a:lstStyle/>
          <a:p>
            <a:pPr>
              <a:defRPr lang="ko-KR" altLang="en-US"/>
            </a:pPr>
            <a:r>
              <a:rPr lang="en-US" altLang="ko-KR" dirty="0" smtClean="0"/>
              <a:t>&lt;</a:t>
            </a:r>
            <a:r>
              <a:rPr lang="ko-KR" altLang="en-US" dirty="0" smtClean="0">
                <a:solidFill>
                  <a:srgbClr val="FF0000"/>
                </a:solidFill>
              </a:rPr>
              <a:t>단어 찾기</a:t>
            </a:r>
            <a:r>
              <a:rPr lang="en-US" altLang="ko-KR" dirty="0" smtClean="0"/>
              <a:t>&gt;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이야기 속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단어를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찾아 봐요</a:t>
            </a:r>
            <a:r>
              <a:rPr lang="en-US" altLang="ko-KR" b="1" dirty="0" smtClean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accent6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5" name="Speech Bubble: Oval 104"/>
          <p:cNvSpPr/>
          <p:nvPr/>
        </p:nvSpPr>
        <p:spPr>
          <a:xfrm>
            <a:off x="1310078" y="1352099"/>
            <a:ext cx="3388400" cy="1077417"/>
          </a:xfrm>
          <a:prstGeom prst="wedgeEllipseCallout">
            <a:avLst>
              <a:gd name="adj1" fmla="val -64864"/>
              <a:gd name="adj2" fmla="val -58335"/>
            </a:avLst>
          </a:prstGeom>
          <a:noFill/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06" name="TextBox 105"/>
          <p:cNvSpPr txBox="1"/>
          <p:nvPr/>
        </p:nvSpPr>
        <p:spPr>
          <a:xfrm>
            <a:off x="1762649" y="1438288"/>
            <a:ext cx="2819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dirty="0"/>
              <a:t>슬라이드쇼 실행하시면 </a:t>
            </a:r>
            <a:r>
              <a:rPr lang="ko-KR" altLang="en-US" dirty="0" smtClean="0"/>
              <a:t>그림</a:t>
            </a:r>
            <a:r>
              <a:rPr lang="en-US" altLang="ko-KR" dirty="0"/>
              <a:t>,</a:t>
            </a:r>
            <a:r>
              <a:rPr lang="ko-KR" altLang="en-US" dirty="0" smtClean="0"/>
              <a:t> 한글 순서로 </a:t>
            </a:r>
            <a:r>
              <a:rPr lang="ko-KR" altLang="en-US" dirty="0"/>
              <a:t>나옵니다.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57EC818B-32E8-40C9-9D45-B6DAB738E4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033" y="1595137"/>
            <a:ext cx="6219396" cy="4210053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="" xmlns:a16="http://schemas.microsoft.com/office/drawing/2014/main" id="{EA423145-0A7E-4FE8-AA84-B29DE86336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22" y="2677662"/>
            <a:ext cx="4809511" cy="310330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28705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en-US" altLang="ko-KR" dirty="0" smtClean="0"/>
              <a:t>&lt;</a:t>
            </a:r>
            <a:r>
              <a:rPr lang="ko-KR" altLang="en-US" dirty="0" smtClean="0">
                <a:solidFill>
                  <a:srgbClr val="FF0000"/>
                </a:solidFill>
              </a:rPr>
              <a:t>단어 찾기</a:t>
            </a:r>
            <a:r>
              <a:rPr lang="en-US" altLang="ko-KR" dirty="0" smtClean="0"/>
              <a:t>&gt;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이야기 속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단어를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찾아 봐요</a:t>
            </a:r>
            <a:r>
              <a:rPr lang="en-US" altLang="ko-KR" b="1" dirty="0" smtClean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8DF451F2-BC0F-4BEE-A716-39563D48E3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70" y="1862486"/>
            <a:ext cx="6321991" cy="4132344"/>
          </a:xfrm>
          <a:prstGeom prst="rect">
            <a:avLst/>
          </a:prstGeom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FBAF0B55-5645-4906-A7C8-1E0AF4214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1" y="2998632"/>
            <a:ext cx="4679320" cy="299619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en-US" altLang="ko-KR" dirty="0" smtClean="0"/>
              <a:t>&lt;</a:t>
            </a:r>
            <a:r>
              <a:rPr lang="ko-KR" altLang="en-US" dirty="0" smtClean="0">
                <a:solidFill>
                  <a:srgbClr val="FF0000"/>
                </a:solidFill>
              </a:rPr>
              <a:t>단어 찾기</a:t>
            </a:r>
            <a:r>
              <a:rPr lang="en-US" altLang="ko-KR" dirty="0" smtClean="0"/>
              <a:t>&gt;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이야기 속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단어를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찾아 봐요</a:t>
            </a:r>
            <a:r>
              <a:rPr lang="en-US" altLang="ko-KR" b="1" dirty="0" smtClean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box&#10;&#10;Description automatically generated">
            <a:extLst>
              <a:ext uri="{FF2B5EF4-FFF2-40B4-BE49-F238E27FC236}">
                <a16:creationId xmlns="" xmlns:a16="http://schemas.microsoft.com/office/drawing/2014/main" id="{85B38007-98B4-402C-86D8-EB7952DBE7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40" y="2405849"/>
            <a:ext cx="4919494" cy="3312624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FB9FB873-E734-4C80-B1A6-71BCEEBFD4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141" y="1487696"/>
            <a:ext cx="6509878" cy="438420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en-US" altLang="ko-KR" dirty="0" smtClean="0"/>
              <a:t>&lt;</a:t>
            </a:r>
            <a:r>
              <a:rPr lang="ko-KR" altLang="en-US" dirty="0" smtClean="0">
                <a:solidFill>
                  <a:srgbClr val="FF0000"/>
                </a:solidFill>
              </a:rPr>
              <a:t>단어 찾기</a:t>
            </a:r>
            <a:r>
              <a:rPr lang="en-US" altLang="ko-KR" dirty="0" smtClean="0"/>
              <a:t>&gt;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이야기 속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단어를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찾아 봐요</a:t>
            </a:r>
            <a:r>
              <a:rPr lang="en-US" altLang="ko-KR" b="1" dirty="0" smtClean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="" xmlns:a16="http://schemas.microsoft.com/office/drawing/2014/main" id="{7F3A55C9-86D3-485B-9F30-47877DAE59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5" y="2941712"/>
            <a:ext cx="4924685" cy="3148369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="" xmlns:a16="http://schemas.microsoft.com/office/drawing/2014/main" id="{A3FC9D70-ED2A-4C6B-8928-4B7D8530A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840" y="1580558"/>
            <a:ext cx="6907444" cy="450952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20000000000000000000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20000000000000000000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806</Words>
  <Application>Microsoft Office PowerPoint</Application>
  <PresentationFormat>Widescreen</PresentationFormat>
  <Paragraphs>199</Paragraphs>
  <Slides>31</Slides>
  <Notes>10</Notes>
  <HiddenSlides>0</HiddenSlides>
  <MMClips>4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1HoonDdukbokki R</vt:lpstr>
      <vt:lpstr>Haan Baekje M</vt:lpstr>
      <vt:lpstr>맑은 고딕</vt:lpstr>
      <vt:lpstr>맑은 고딕</vt:lpstr>
      <vt:lpstr>Arial</vt:lpstr>
      <vt:lpstr>Arial Black</vt:lpstr>
      <vt:lpstr>Calibri</vt:lpstr>
      <vt:lpstr>Wingdings</vt:lpstr>
      <vt:lpstr>1_Office Theme</vt:lpstr>
      <vt:lpstr>Document</vt:lpstr>
      <vt:lpstr>2차시   아이가 고기 구이를 찾으러 가요</vt:lpstr>
      <vt:lpstr>    한 주간 우리 친구들 잘 지냈나요?             이름 불러 볼게요!</vt:lpstr>
      <vt:lpstr>&lt;2차시&gt; 목표 및 배울 내용</vt:lpstr>
      <vt:lpstr>               시작 전에          우리 선 긋기          놀이 하면서          손 운동 해 볼까요? </vt:lpstr>
      <vt:lpstr> 보고 듣고 이야기해요 한글이 야호 - 고기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             소리 내서 읽어 보세요.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숨어 있는 모음을 찾아 동그라미 하세요.         색칠도 해 보아요.</vt:lpstr>
      <vt:lpstr>PowerPoint Presentation</vt:lpstr>
      <vt:lpstr>&lt;저어새는 왜&gt; 책의  내용을 잘 봤나요?     저어새는 칫솔을  어디에 쓰려는 걸까요?</vt:lpstr>
      <vt:lpstr>  그럼, 저어새는 칫솔을  어디에 쓰려는 걸까요?              </vt:lpstr>
      <vt:lpstr>              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2차시   아이가 고기 구이를 찾으러 가요 </dc:title>
  <dc:creator>SOL KIM</dc:creator>
  <cp:lastModifiedBy>Seunghee Back</cp:lastModifiedBy>
  <cp:revision>12</cp:revision>
  <dcterms:created xsi:type="dcterms:W3CDTF">2020-05-02T03:21:55Z</dcterms:created>
  <dcterms:modified xsi:type="dcterms:W3CDTF">2020-06-12T00:43:47Z</dcterms:modified>
</cp:coreProperties>
</file>